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5" r:id="rId8"/>
    <p:sldId id="261" r:id="rId9"/>
    <p:sldId id="271" r:id="rId10"/>
    <p:sldId id="270" r:id="rId11"/>
    <p:sldId id="269" r:id="rId12"/>
    <p:sldId id="268" r:id="rId13"/>
    <p:sldId id="274" r:id="rId14"/>
    <p:sldId id="273" r:id="rId15"/>
    <p:sldId id="272" r:id="rId16"/>
    <p:sldId id="267" r:id="rId17"/>
    <p:sldId id="276" r:id="rId18"/>
    <p:sldId id="281" r:id="rId19"/>
    <p:sldId id="280" r:id="rId20"/>
    <p:sldId id="275" r:id="rId21"/>
    <p:sldId id="279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31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44" y="1071547"/>
            <a:ext cx="8715436" cy="114300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Частное дошкольное образовательное учреждение Детский сад №261 открытого акционерного общества «Российские железные дороги»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3214686"/>
            <a:ext cx="8715436" cy="164307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ШКОЛА  ЖЕЛЕЗНОДОРОЖНОЙ  БЕЗОПАСНОСТИ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46319F"/>
                </a:solidFill>
              </a:rPr>
              <a:t>из опыта работы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ВИАДУК</a:t>
            </a:r>
            <a:endParaRPr lang="ru-RU" b="1" dirty="0">
              <a:solidFill>
                <a:srgbClr val="46319F"/>
              </a:solidFill>
            </a:endParaRPr>
          </a:p>
        </p:txBody>
      </p:sp>
      <p:pic>
        <p:nvPicPr>
          <p:cNvPr id="7" name="Рисунок 6" descr="G:\ХК и РО\2021 Аксиома жд безопасность Горностаева\DSC045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3204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160922\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214818"/>
            <a:ext cx="3168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ХК и РО\2021 Аксиома жд безопасность Горностаева\DSC044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714488"/>
            <a:ext cx="3384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Дирекция управления движением</a:t>
            </a:r>
            <a:endParaRPr lang="ru-RU" b="1" dirty="0">
              <a:solidFill>
                <a:srgbClr val="46319F"/>
              </a:solidFill>
            </a:endParaRPr>
          </a:p>
        </p:txBody>
      </p:sp>
      <p:pic>
        <p:nvPicPr>
          <p:cNvPr id="5" name="Рисунок 4" descr="D:\Акция по безопасности на жд 2021\Аксиома до 3 мин\DSC064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2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ХК и РО\2021 экскурсия в техшколу\DSC045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00174"/>
            <a:ext cx="317028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ХК и РО\2021 Аксиома жд безопасность Горностаева\DSC044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143380"/>
            <a:ext cx="3105146" cy="232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ХК и РО\2021 Аксиома жд безопасность Горностаева\DSC0447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143380"/>
            <a:ext cx="3091342" cy="231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КУПЕ</a:t>
            </a:r>
            <a:endParaRPr lang="ru-RU" b="1" dirty="0">
              <a:solidFill>
                <a:srgbClr val="46319F"/>
              </a:solidFill>
            </a:endParaRPr>
          </a:p>
        </p:txBody>
      </p:sp>
      <p:pic>
        <p:nvPicPr>
          <p:cNvPr id="6" name="Рисунок 5" descr="G:\ХК и РО\профориентиация 7 гр\P1020086.JPG"/>
          <p:cNvPicPr/>
          <p:nvPr/>
        </p:nvPicPr>
        <p:blipFill>
          <a:blip r:embed="rId3" cstate="print"/>
          <a:srcRect l="20227" r="10569"/>
          <a:stretch>
            <a:fillRect/>
          </a:stretch>
        </p:blipFill>
        <p:spPr bwMode="auto">
          <a:xfrm>
            <a:off x="1357290" y="4214818"/>
            <a:ext cx="23574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В зале\DSC04596.JPG"/>
          <p:cNvPicPr/>
          <p:nvPr/>
        </p:nvPicPr>
        <p:blipFill>
          <a:blip r:embed="rId4" cstate="print"/>
          <a:srcRect l="10219" t="26124" b="3640"/>
          <a:stretch>
            <a:fillRect/>
          </a:stretch>
        </p:blipFill>
        <p:spPr bwMode="auto">
          <a:xfrm>
            <a:off x="357158" y="1643050"/>
            <a:ext cx="3483032" cy="20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ХК и РО\музей жд\DSC08253.JPG"/>
          <p:cNvPicPr/>
          <p:nvPr/>
        </p:nvPicPr>
        <p:blipFill>
          <a:blip r:embed="rId5" cstate="print"/>
          <a:srcRect l="6286" r="12700"/>
          <a:stretch>
            <a:fillRect/>
          </a:stretch>
        </p:blipFill>
        <p:spPr bwMode="auto">
          <a:xfrm>
            <a:off x="6429388" y="1071546"/>
            <a:ext cx="2361329" cy="23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ХК и РО\профориентация 2020\DSC011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429000"/>
            <a:ext cx="2634001" cy="197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714488"/>
            <a:ext cx="8858312" cy="385765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dirty="0" smtClean="0">
                <a:solidFill>
                  <a:srgbClr val="002060"/>
                </a:solidFill>
              </a:rPr>
              <a:t>В целях профилактики транспортных происшествий в зоне движения поездов в нашем  детском саду  проводятся   </a:t>
            </a:r>
            <a:r>
              <a:rPr lang="ru-RU" b="1" dirty="0" smtClean="0">
                <a:solidFill>
                  <a:srgbClr val="C00000"/>
                </a:solidFill>
              </a:rPr>
              <a:t> мероприятия</a:t>
            </a:r>
            <a:r>
              <a:rPr lang="ru-RU" b="1" dirty="0" smtClean="0">
                <a:solidFill>
                  <a:srgbClr val="002060"/>
                </a:solidFill>
              </a:rPr>
              <a:t>, направленные на предупреждение детского травматизма на железной дороге: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Сотрудничество с предприятиями </a:t>
            </a:r>
            <a:r>
              <a:rPr lang="ru-RU" b="1" dirty="0" err="1" smtClean="0">
                <a:solidFill>
                  <a:srgbClr val="002060"/>
                </a:solidFill>
              </a:rPr>
              <a:t>жд</a:t>
            </a:r>
            <a:r>
              <a:rPr lang="ru-RU" b="1" dirty="0" smtClean="0">
                <a:solidFill>
                  <a:srgbClr val="002060"/>
                </a:solidFill>
              </a:rPr>
              <a:t>. транспорта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G:\ХК и РО\2021 Аксиома жд безопасность Горностаева\DSC04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3904830" cy="2928958"/>
          </a:xfrm>
          <a:prstGeom prst="rect">
            <a:avLst/>
          </a:prstGeom>
          <a:noFill/>
        </p:spPr>
      </p:pic>
      <p:pic>
        <p:nvPicPr>
          <p:cNvPr id="6" name="Рисунок 5" descr="G:\ХК и РО\2021 экскурсия в техшколу\DSC045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Месячник безопасности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АКЦИИ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F:\2021 Аксиома акция\DSC04880.JPG"/>
          <p:cNvPicPr/>
          <p:nvPr/>
        </p:nvPicPr>
        <p:blipFill>
          <a:blip r:embed="rId3" cstate="print"/>
          <a:srcRect t="11381"/>
          <a:stretch>
            <a:fillRect/>
          </a:stretch>
        </p:blipFill>
        <p:spPr bwMode="auto">
          <a:xfrm>
            <a:off x="357158" y="2500306"/>
            <a:ext cx="3969830" cy="26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2021 Аксиома акция\DSC04904.JPG"/>
          <p:cNvPicPr/>
          <p:nvPr/>
        </p:nvPicPr>
        <p:blipFill>
          <a:blip r:embed="rId4" cstate="print"/>
          <a:srcRect t="6471"/>
          <a:stretch>
            <a:fillRect/>
          </a:stretch>
        </p:blipFill>
        <p:spPr bwMode="auto">
          <a:xfrm>
            <a:off x="4786314" y="3429000"/>
            <a:ext cx="3771553" cy="264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G:\ХК и РО\2021 Аксиома жд безопасность Горностаева\DSC046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168345" cy="23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Юбилей техшколы\DSC07978.JPG"/>
          <p:cNvPicPr/>
          <p:nvPr/>
        </p:nvPicPr>
        <p:blipFill>
          <a:blip r:embed="rId4" cstate="print"/>
          <a:srcRect l="16487"/>
          <a:stretch>
            <a:fillRect/>
          </a:stretch>
        </p:blipFill>
        <p:spPr bwMode="auto">
          <a:xfrm>
            <a:off x="5929322" y="1214422"/>
            <a:ext cx="3019483" cy="270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Юбилей техшколы\DSC07983.JPG"/>
          <p:cNvPicPr/>
          <p:nvPr/>
        </p:nvPicPr>
        <p:blipFill>
          <a:blip r:embed="rId5" cstate="print"/>
          <a:srcRect t="10687"/>
          <a:stretch>
            <a:fillRect/>
          </a:stretch>
        </p:blipFill>
        <p:spPr bwMode="auto">
          <a:xfrm>
            <a:off x="3214678" y="4000504"/>
            <a:ext cx="3639064" cy="23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102" y="921619"/>
            <a:ext cx="8229600" cy="15112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РАЗВЛЕЧЕНИЯ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G:\ХК и РО\музей жд\DSC07998.JPG"/>
          <p:cNvPicPr/>
          <p:nvPr/>
        </p:nvPicPr>
        <p:blipFill>
          <a:blip r:embed="rId3" cstate="print"/>
          <a:srcRect l="8985" t="14415" b="11416"/>
          <a:stretch>
            <a:fillRect/>
          </a:stretch>
        </p:blipFill>
        <p:spPr bwMode="auto">
          <a:xfrm>
            <a:off x="285720" y="2071678"/>
            <a:ext cx="3848793" cy="235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ХК и РО\музей жд\DSC08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3886332" cy="291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3573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Всероссийский конкурс  ОАО «РЖД»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«АКСИОМА  ОТВЕТСТВЕННОСТИ»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4368789" cy="219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429132"/>
            <a:ext cx="47561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43438" y="2143116"/>
          <a:ext cx="4357718" cy="2714644"/>
        </p:xfrm>
        <a:graphic>
          <a:graphicData uri="http://schemas.openxmlformats.org/drawingml/2006/table">
            <a:tbl>
              <a:tblPr/>
              <a:tblGrid>
                <a:gridCol w="1428760"/>
                <a:gridCol w="2473133"/>
                <a:gridCol w="455825"/>
              </a:tblGrid>
              <a:tr h="900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Дудакова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Н.А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 место в номинации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Мотиватор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безопасности» конкурса проекта «Аксиома безопасности»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Цепилова В. 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место в номинации «Живое слово» конкурса проекта «Аксиома безопасности»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Машинистова В. П.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Победитель номинации «Живое слово» индивидуальных конкурсов проекта «Аксиома ответственности»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102" y="1000107"/>
            <a:ext cx="8229600" cy="92869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Игровая  и продуктивная деятельность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G:\ХК и РО\профориентиация 7 гр\P10202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2603440" cy="191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ХК и РО\профориентиация 7 гр\P10202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928802"/>
            <a:ext cx="2558067" cy="188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ХК и РО\профориентация 10 гр\DSC00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996351"/>
            <a:ext cx="2786082" cy="2089807"/>
          </a:xfrm>
          <a:prstGeom prst="rect">
            <a:avLst/>
          </a:prstGeom>
          <a:noFill/>
        </p:spPr>
      </p:pic>
      <p:pic>
        <p:nvPicPr>
          <p:cNvPr id="10" name="Рисунок 9" descr="C:\Users\Татьяна\Desktop\160922\DSC046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286256"/>
            <a:ext cx="2916783" cy="21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Татьяна\Desktop\160922\DSC046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430438" y="4570694"/>
            <a:ext cx="2349027" cy="16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46319F"/>
                </a:solidFill>
              </a:rPr>
              <a:t>6 раздел программы   «Ребенок на улице»</a:t>
            </a:r>
            <a:endParaRPr lang="ru-RU" sz="3200" b="1" dirty="0">
              <a:solidFill>
                <a:srgbClr val="46319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6.1. Устройство проезжей части.</a:t>
            </a:r>
          </a:p>
          <a:p>
            <a:pPr>
              <a:buNone/>
            </a:pPr>
            <a:r>
              <a:rPr lang="ru-RU" sz="2800" b="1" dirty="0" smtClean="0"/>
              <a:t> 6.2.«Зебра», светофор и другие дорожные знаки для пешеходов. </a:t>
            </a:r>
          </a:p>
          <a:p>
            <a:pPr>
              <a:buNone/>
            </a:pPr>
            <a:r>
              <a:rPr lang="ru-RU" sz="2800" b="1" dirty="0" smtClean="0"/>
              <a:t>6.3.Дорожные знаки для водителей и пешеходов. </a:t>
            </a:r>
          </a:p>
          <a:p>
            <a:pPr>
              <a:buNone/>
            </a:pPr>
            <a:r>
              <a:rPr lang="ru-RU" sz="2800" b="1" dirty="0" smtClean="0"/>
              <a:t>6.4.Правила езды на велосипеде. </a:t>
            </a:r>
          </a:p>
          <a:p>
            <a:pPr>
              <a:buNone/>
            </a:pPr>
            <a:r>
              <a:rPr lang="ru-RU" sz="2800" b="1" dirty="0" smtClean="0"/>
              <a:t>6.5. О работе ГИБДД. </a:t>
            </a:r>
          </a:p>
          <a:p>
            <a:pPr>
              <a:buNone/>
            </a:pPr>
            <a:r>
              <a:rPr lang="ru-RU" sz="2800" b="1" dirty="0" smtClean="0"/>
              <a:t>6.6. Милиционер-регулировщик. </a:t>
            </a:r>
          </a:p>
          <a:p>
            <a:pPr>
              <a:buNone/>
            </a:pPr>
            <a:r>
              <a:rPr lang="ru-RU" sz="2800" b="1" dirty="0" smtClean="0"/>
              <a:t>6.7.Правила поведения в транспорте. </a:t>
            </a:r>
          </a:p>
          <a:p>
            <a:pPr>
              <a:buNone/>
            </a:pPr>
            <a:r>
              <a:rPr lang="ru-RU" sz="2800" b="1" dirty="0" smtClean="0"/>
              <a:t>6.8.Если ребенок потерялся на улице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экскурсии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C:\Users\Татьяна\Desktop\160922\техшкола\DSC064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14488"/>
            <a:ext cx="3079838" cy="23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кция по безопасности на жд 2021\Аксиома до 3 мин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214818"/>
            <a:ext cx="3128010" cy="234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Татьяна\Desktop\160922\1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785926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pic>
        <p:nvPicPr>
          <p:cNvPr id="4" name="Рисунок 3" descr="G:\ХК и РО\2021 экскурсия в техшколу\DSC04540.JPG"/>
          <p:cNvPicPr/>
          <p:nvPr/>
        </p:nvPicPr>
        <p:blipFill>
          <a:blip r:embed="rId3" cstate="print"/>
          <a:srcRect t="17751"/>
          <a:stretch>
            <a:fillRect/>
          </a:stretch>
        </p:blipFill>
        <p:spPr bwMode="auto">
          <a:xfrm>
            <a:off x="428596" y="1285860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160922\техшкола\DSC064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643314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esktop\160922\техшкола\DSC064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21442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Уголки безопасности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G:\ХК и РО\Тихой профориентация\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2893925" cy="220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ХК и РО\2021 Аксиома жд безопасность Горностаева\DSC04649.JPG"/>
          <p:cNvPicPr/>
          <p:nvPr/>
        </p:nvPicPr>
        <p:blipFill>
          <a:blip r:embed="rId4" cstate="print"/>
          <a:srcRect t="6091"/>
          <a:stretch>
            <a:fillRect/>
          </a:stretch>
        </p:blipFill>
        <p:spPr bwMode="auto">
          <a:xfrm>
            <a:off x="4714876" y="2000240"/>
            <a:ext cx="3131993" cy="220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ХК и РО\музей жд\DSC082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143380"/>
            <a:ext cx="3273985" cy="2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1142985"/>
            <a:ext cx="8501122" cy="12858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конце учебного года мы подводим </a:t>
            </a:r>
            <a:r>
              <a:rPr lang="ru-RU" sz="3200" b="1" dirty="0" smtClean="0">
                <a:solidFill>
                  <a:srgbClr val="C00000"/>
                </a:solidFill>
              </a:rPr>
              <a:t>итоги </a:t>
            </a:r>
            <a:r>
              <a:rPr lang="ru-RU" sz="3200" b="1" dirty="0" smtClean="0">
                <a:solidFill>
                  <a:srgbClr val="002060"/>
                </a:solidFill>
              </a:rPr>
              <a:t> нашей работы и очень надеемся, что: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501122" cy="364333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У детей привиты  устойчивые навыки  безопасного поведения в любой ситуации вблизи железной дороги и в вагоне </a:t>
            </a:r>
            <a:r>
              <a:rPr lang="ru-RU" sz="2400" dirty="0" smtClean="0">
                <a:solidFill>
                  <a:srgbClr val="002060"/>
                </a:solidFill>
              </a:rPr>
              <a:t>поезда;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Что </a:t>
            </a:r>
            <a:r>
              <a:rPr lang="ru-RU" sz="2400" dirty="0" smtClean="0">
                <a:solidFill>
                  <a:srgbClr val="002060"/>
                </a:solidFill>
              </a:rPr>
              <a:t>родители  прониклись важностью работы дошкольного учреждения в данном направлении и стали активными  участниками  образовательного процесса 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Что дети, и  родители будут не только сами соблюдать правила безопасного поведения вблизи железной дороги, но и привлекать к этому сверстников, окружающих людей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46319F"/>
                </a:solidFill>
              </a:rPr>
              <a:t>Целями </a:t>
            </a:r>
            <a:r>
              <a:rPr lang="ru-RU" sz="2800" b="1" dirty="0" smtClean="0">
                <a:solidFill>
                  <a:srgbClr val="46319F"/>
                </a:solidFill>
              </a:rPr>
              <a:t>нашей работы стало: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Сформировать у детей дошкольного возраста знания о правилах поведения на железной дороге и железнодорожном транспорте; 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профилактике детского травматизма на объектах железнодорожного транспорта;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пропаганде безопасности железнодорожного движения.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46319F"/>
                </a:solidFill>
              </a:rPr>
              <a:t>Краевой инновационный  комплекс по ранней  профориентации  дошкольников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разрабатывали тему по ознакомлению  дошкольников  с профессиями  будущего, одной из которых  стало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«Проектировщик  личной  безопасности».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Одним из содержательных  компонентов этого направления  стала железнодорожная безопасность.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46319F"/>
                </a:solidFill>
              </a:rPr>
              <a:t>Перед педагогами </a:t>
            </a:r>
            <a:r>
              <a:rPr lang="ru-RU" sz="3200" b="1" dirty="0" smtClean="0">
                <a:solidFill>
                  <a:srgbClr val="46319F"/>
                </a:solidFill>
              </a:rPr>
              <a:t>стояли </a:t>
            </a:r>
            <a:r>
              <a:rPr lang="ru-RU" sz="3200" b="1" dirty="0" smtClean="0">
                <a:solidFill>
                  <a:srgbClr val="46319F"/>
                </a:solidFill>
              </a:rPr>
              <a:t>задачи:</a:t>
            </a:r>
            <a:r>
              <a:rPr lang="ru-RU" sz="3200" dirty="0" smtClean="0">
                <a:solidFill>
                  <a:srgbClr val="46319F"/>
                </a:solidFill>
              </a:rPr>
              <a:t/>
            </a:r>
            <a:br>
              <a:rPr lang="ru-RU" sz="3200" dirty="0" smtClean="0">
                <a:solidFill>
                  <a:srgbClr val="46319F"/>
                </a:solidFill>
              </a:rPr>
            </a:br>
            <a:endParaRPr lang="ru-RU" sz="3200" b="1" dirty="0" smtClean="0">
              <a:solidFill>
                <a:srgbClr val="46319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воспитывать у детей внимательность и осторожность;</a:t>
            </a:r>
          </a:p>
          <a:p>
            <a:pPr algn="just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прививать детям практические навыки ориентирования в опасной ситуации через активную деятельность всех участников  образовательной деятельности . 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472518" cy="17859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46319F"/>
                </a:solidFill>
              </a:rPr>
              <a:t>В детском саду созданы  условия для ознакомления дошкольников с правилами безопасного поведения на железном транспорте: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>
              <a:solidFill>
                <a:srgbClr val="46319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pPr marL="457200" lvl="0" indent="-457200" algn="just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Музей  -  </a:t>
            </a:r>
            <a:r>
              <a:rPr lang="ru-RU" sz="2400" b="1" dirty="0" smtClean="0">
                <a:solidFill>
                  <a:srgbClr val="002060"/>
                </a:solidFill>
              </a:rPr>
              <a:t>где собраны макеты железнодорожных объектов микрорайона (вокзал, дирекция управления движением, локомотивное депо, переезд, виадук, платформа, купе поезда). Педагоги прививают детям практические навыки ориентирования и поведения на железной дороге через игры с макетом.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pic>
        <p:nvPicPr>
          <p:cNvPr id="2050" name="Picture 2" descr="G:\ХК и РО\музей жд\DSC08251.JPG"/>
          <p:cNvPicPr>
            <a:picLocks noChangeAspect="1" noChangeArrowheads="1"/>
          </p:cNvPicPr>
          <p:nvPr/>
        </p:nvPicPr>
        <p:blipFill>
          <a:blip r:embed="rId3" cstate="print"/>
          <a:srcRect t="11358" r="5646" b="7074"/>
          <a:stretch>
            <a:fillRect/>
          </a:stretch>
        </p:blipFill>
        <p:spPr bwMode="auto">
          <a:xfrm>
            <a:off x="642910" y="1071546"/>
            <a:ext cx="7668000" cy="5178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ПЛАТФОРМА</a:t>
            </a:r>
            <a:endParaRPr lang="ru-RU" b="1" dirty="0">
              <a:solidFill>
                <a:srgbClr val="46319F"/>
              </a:solidFill>
            </a:endParaRPr>
          </a:p>
        </p:txBody>
      </p:sp>
      <p:pic>
        <p:nvPicPr>
          <p:cNvPr id="11" name="Рисунок 10" descr="C:\Users\Татьяна\Desktop\160922\Год пассажира\DSC07527.JPG"/>
          <p:cNvPicPr/>
          <p:nvPr/>
        </p:nvPicPr>
        <p:blipFill>
          <a:blip r:embed="rId3" cstate="print"/>
          <a:srcRect r="11784"/>
          <a:stretch>
            <a:fillRect/>
          </a:stretch>
        </p:blipFill>
        <p:spPr bwMode="auto">
          <a:xfrm rot="16200000">
            <a:off x="4863075" y="4138058"/>
            <a:ext cx="2673954" cy="225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В зале\DSC04587.JPG"/>
          <p:cNvPicPr/>
          <p:nvPr/>
        </p:nvPicPr>
        <p:blipFill>
          <a:blip r:embed="rId4" cstate="print"/>
          <a:srcRect l="15193" t="28806"/>
          <a:stretch>
            <a:fillRect/>
          </a:stretch>
        </p:blipFill>
        <p:spPr bwMode="auto">
          <a:xfrm>
            <a:off x="714348" y="1571612"/>
            <a:ext cx="3216041" cy="20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ХК и РО\2021 Аксиома жд безопасность Горностаева\DSC044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00504"/>
            <a:ext cx="3211868" cy="24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ХК и РО\профориентиация 7 гр\20200908_1553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571612"/>
            <a:ext cx="4071966" cy="20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ПЕРЕЕЗД</a:t>
            </a:r>
            <a:endParaRPr lang="ru-RU" b="1" dirty="0">
              <a:solidFill>
                <a:srgbClr val="46319F"/>
              </a:solidFill>
            </a:endParaRPr>
          </a:p>
        </p:txBody>
      </p:sp>
      <p:pic>
        <p:nvPicPr>
          <p:cNvPr id="7" name="Рисунок 6" descr="G:\ХК и РО\профориентация 10 гр\DSC008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214422"/>
            <a:ext cx="3168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Татьяна\Desktop\160922\день жд\DSC033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298"/>
            <a:ext cx="3204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ХК и РО\музей жд\DSC08255.JPG"/>
          <p:cNvPicPr/>
          <p:nvPr/>
        </p:nvPicPr>
        <p:blipFill>
          <a:blip r:embed="rId5" cstate="print"/>
          <a:srcRect b="13910"/>
          <a:stretch>
            <a:fillRect/>
          </a:stretch>
        </p:blipFill>
        <p:spPr bwMode="auto">
          <a:xfrm>
            <a:off x="3039832" y="2437832"/>
            <a:ext cx="3064336" cy="19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ХК и РО\профориентация 10 гр\DSC00889.JPG"/>
          <p:cNvPicPr/>
          <p:nvPr/>
        </p:nvPicPr>
        <p:blipFill>
          <a:blip r:embed="rId6" cstate="print"/>
          <a:srcRect b="8614"/>
          <a:stretch>
            <a:fillRect/>
          </a:stretch>
        </p:blipFill>
        <p:spPr bwMode="auto">
          <a:xfrm>
            <a:off x="4429124" y="4357694"/>
            <a:ext cx="3420562" cy="22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ХК и РО\профориентация 10 гр\DSC0086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357694"/>
            <a:ext cx="3240562" cy="226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383</Words>
  <PresentationFormat>Экран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Частное дошкольное образовательное учреждение Детский сад №261 открытого акционерного общества «Российские железные дороги»</vt:lpstr>
      <vt:lpstr>6 раздел программы   «Ребенок на улице»</vt:lpstr>
      <vt:lpstr>Целями нашей работы стало:</vt:lpstr>
      <vt:lpstr>Краевой инновационный  комплекс по ранней  профориентации  дошкольников</vt:lpstr>
      <vt:lpstr>Перед педагогами стояли задачи: </vt:lpstr>
      <vt:lpstr>В детском саду созданы  условия для ознакомления дошкольников с правилами безопасного поведения на железном транспорте:  </vt:lpstr>
      <vt:lpstr>Слайд 7</vt:lpstr>
      <vt:lpstr>ПЛАТФОРМА</vt:lpstr>
      <vt:lpstr>ПЕРЕЕЗД</vt:lpstr>
      <vt:lpstr>ВИАДУК</vt:lpstr>
      <vt:lpstr>Дирекция управления движением</vt:lpstr>
      <vt:lpstr>КУПЕ</vt:lpstr>
      <vt:lpstr>В целях профилактики транспортных происшествий в зоне движения поездов в нашем  детском саду  проводятся    мероприятия, направленные на предупреждение детского травматизма на железной дороге: </vt:lpstr>
      <vt:lpstr>Сотрудничество с предприятиями жд. транспорта</vt:lpstr>
      <vt:lpstr>Месячник безопасности АКЦИИ</vt:lpstr>
      <vt:lpstr>КОНКУРСЫ</vt:lpstr>
      <vt:lpstr>РАЗВЛЕЧЕНИЯ</vt:lpstr>
      <vt:lpstr>Всероссийский конкурс  ОАО «РЖД» «АКСИОМА  ОТВЕТСТВЕННОСТИ»</vt:lpstr>
      <vt:lpstr>Игровая  и продуктивная деятельность</vt:lpstr>
      <vt:lpstr>экскурсии</vt:lpstr>
      <vt:lpstr>Слайд 21</vt:lpstr>
      <vt:lpstr>Уголки безопасности</vt:lpstr>
      <vt:lpstr>В конце учебного года мы подводим итоги  нашей работы и очень надеемся, что: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29</cp:revision>
  <dcterms:created xsi:type="dcterms:W3CDTF">2021-04-06T09:17:50Z</dcterms:created>
  <dcterms:modified xsi:type="dcterms:W3CDTF">2022-09-14T05:24:51Z</dcterms:modified>
</cp:coreProperties>
</file>